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SemiBold"/>
      <p:regular r:id="rId17"/>
      <p:bold r:id="rId18"/>
      <p:italic r:id="rId19"/>
      <p:boldItalic r:id="rId20"/>
    </p:embeddedFont>
    <p:embeddedFont>
      <p:font typeface="Franklin Gothic"/>
      <p:bold r:id="rId21"/>
    </p:embeddedFont>
    <p:embeddedFont>
      <p:font typeface="Montserrat"/>
      <p:regular r:id="rId22"/>
      <p:bold r:id="rId23"/>
      <p:italic r:id="rId24"/>
      <p:boldItalic r:id="rId25"/>
    </p:embeddedFont>
    <p:embeddedFont>
      <p:font typeface="Helvetica Neue"/>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boldItalic.fntdata"/><Relationship Id="rId22" Type="http://schemas.openxmlformats.org/officeDocument/2006/relationships/font" Target="fonts/Montserrat-regular.fntdata"/><Relationship Id="rId21" Type="http://schemas.openxmlformats.org/officeDocument/2006/relationships/font" Target="fonts/FranklinGothic-bold.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regular.fntdata"/><Relationship Id="rId25" Type="http://schemas.openxmlformats.org/officeDocument/2006/relationships/font" Target="fonts/Montserrat-boldItalic.fntdata"/><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SemiBold-regular.fntdata"/><Relationship Id="rId16" Type="http://schemas.openxmlformats.org/officeDocument/2006/relationships/slide" Target="slides/slide11.xml"/><Relationship Id="rId19" Type="http://schemas.openxmlformats.org/officeDocument/2006/relationships/font" Target="fonts/MontserratSemiBold-italic.fntdata"/><Relationship Id="rId18" Type="http://schemas.openxmlformats.org/officeDocument/2006/relationships/font" Target="fonts/Montserrat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 Project reminder, Title translation, we did Preliminary Research (includes use cases, personas, environment chart)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d46cbe555249f0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d46cbe555249f0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Helvetica Neue"/>
                <a:ea typeface="Helvetica Neue"/>
                <a:cs typeface="Helvetica Neue"/>
                <a:sym typeface="Helvetica Neue"/>
              </a:rPr>
              <a:t>So we used the feedback we received from Noah on our paper prototype, in addition to our steady research from the lit review in order to refine the low-fidelity digital version of our prototype. </a:t>
            </a:r>
            <a:endParaRPr sz="9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900">
                <a:solidFill>
                  <a:schemeClr val="dk1"/>
                </a:solidFill>
                <a:latin typeface="Helvetica Neue"/>
                <a:ea typeface="Helvetica Neue"/>
                <a:cs typeface="Helvetica Neue"/>
                <a:sym typeface="Helvetica Neue"/>
              </a:rPr>
              <a:t>In this version we have married several features he received quite positively, but most importantly integrated a dynamic system for posting documentation, allowing users to post as much or as little content as they want in addition to allowing them to return to content submission at a later point. </a:t>
            </a:r>
            <a:endParaRPr sz="9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900">
                <a:solidFill>
                  <a:schemeClr val="dk1"/>
                </a:solidFill>
                <a:latin typeface="Helvetica Neue"/>
                <a:ea typeface="Helvetica Neue"/>
                <a:cs typeface="Helvetica Neue"/>
                <a:sym typeface="Helvetica Neue"/>
              </a:rPr>
              <a:t>At the moment the mock-ups consist of the following (not all of which are pictured on the slide):</a:t>
            </a:r>
            <a:endParaRPr sz="900">
              <a:solidFill>
                <a:schemeClr val="dk1"/>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a set of </a:t>
            </a:r>
            <a:r>
              <a:rPr lang="en" sz="900">
                <a:solidFill>
                  <a:schemeClr val="dk1"/>
                </a:solidFill>
                <a:latin typeface="Helvetica Neue"/>
                <a:ea typeface="Helvetica Neue"/>
                <a:cs typeface="Helvetica Neue"/>
                <a:sym typeface="Helvetica Neue"/>
              </a:rPr>
              <a:t>onboarding</a:t>
            </a:r>
            <a:r>
              <a:rPr lang="en" sz="900">
                <a:solidFill>
                  <a:schemeClr val="dk1"/>
                </a:solidFill>
                <a:latin typeface="Helvetica Neue"/>
                <a:ea typeface="Helvetica Neue"/>
                <a:cs typeface="Helvetica Neue"/>
                <a:sym typeface="Helvetica Neue"/>
              </a:rPr>
              <a:t> screens</a:t>
            </a:r>
            <a:endParaRPr sz="900">
              <a:solidFill>
                <a:schemeClr val="dk1"/>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The homepage (from which you can submit content)</a:t>
            </a:r>
            <a:endParaRPr sz="900">
              <a:solidFill>
                <a:schemeClr val="dk1"/>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Content submission pages (the various pages relating to the steps of submitting the documentation of your commute experience)</a:t>
            </a:r>
            <a:endParaRPr sz="900">
              <a:solidFill>
                <a:schemeClr val="dk1"/>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Inbox (for interaction between researchers and )</a:t>
            </a:r>
            <a:endParaRPr sz="900">
              <a:solidFill>
                <a:schemeClr val="dk1"/>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Archive (wherein volunteers could go back and edit old posts, up to a certain age, and perhaps delete old posts as well?)</a:t>
            </a:r>
            <a:endParaRPr sz="900">
              <a:solidFill>
                <a:schemeClr val="dk1"/>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Settings (where GPS preferences, or custom preset transit paths, and the like could be edited)</a:t>
            </a:r>
            <a:endParaRPr sz="900">
              <a:solidFill>
                <a:schemeClr val="dk1"/>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Emotion Map (A page which provides a data visualization based on the documentation of all users - anonymously - based on the most potent emotions in certain areas which can filtered by date, time of day, etc.) and a way of giving back and showing users that all of the information they are </a:t>
            </a:r>
            <a:r>
              <a:rPr lang="en" sz="900">
                <a:solidFill>
                  <a:schemeClr val="dk1"/>
                </a:solidFill>
                <a:latin typeface="Helvetica Neue"/>
                <a:ea typeface="Helvetica Neue"/>
                <a:cs typeface="Helvetica Neue"/>
                <a:sym typeface="Helvetica Neue"/>
              </a:rPr>
              <a:t>inputting</a:t>
            </a:r>
            <a:r>
              <a:rPr lang="en" sz="900">
                <a:solidFill>
                  <a:schemeClr val="dk1"/>
                </a:solidFill>
                <a:latin typeface="Helvetica Neue"/>
                <a:ea typeface="Helvetica Neue"/>
                <a:cs typeface="Helvetica Neue"/>
                <a:sym typeface="Helvetica Neue"/>
              </a:rPr>
              <a:t> isn’t just going into some black hole;</a:t>
            </a:r>
            <a:endParaRPr sz="900">
              <a:solidFill>
                <a:schemeClr val="dk1"/>
              </a:solidFill>
              <a:latin typeface="Helvetica Neue"/>
              <a:ea typeface="Helvetica Neue"/>
              <a:cs typeface="Helvetica Neue"/>
              <a:sym typeface="Helvetica Neue"/>
            </a:endParaRPr>
          </a:p>
          <a:p>
            <a:pPr indent="457200" lvl="0" marL="457200" rtl="0" algn="l">
              <a:lnSpc>
                <a:spcPct val="115000"/>
              </a:lnSpc>
              <a:spcBef>
                <a:spcPts val="0"/>
              </a:spcBef>
              <a:spcAft>
                <a:spcPts val="0"/>
              </a:spcAft>
              <a:buNone/>
            </a:pPr>
            <a:r>
              <a:rPr lang="en" sz="900">
                <a:solidFill>
                  <a:schemeClr val="dk1"/>
                </a:solidFill>
                <a:latin typeface="Helvetica Neue"/>
                <a:ea typeface="Helvetica Neue"/>
                <a:cs typeface="Helvetica Neue"/>
                <a:sym typeface="Helvetica Neue"/>
              </a:rPr>
              <a:t>// in other words it’s an idea for providing incentive for these research </a:t>
            </a:r>
            <a:r>
              <a:rPr lang="en" sz="900">
                <a:solidFill>
                  <a:schemeClr val="dk1"/>
                </a:solidFill>
                <a:latin typeface="Helvetica Neue"/>
                <a:ea typeface="Helvetica Neue"/>
                <a:cs typeface="Helvetica Neue"/>
                <a:sym typeface="Helvetica Neue"/>
              </a:rPr>
              <a:t>participants</a:t>
            </a:r>
            <a:endParaRPr sz="9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Helvetica Neue"/>
                <a:ea typeface="Helvetica Neue"/>
                <a:cs typeface="Helvetica Neue"/>
                <a:sym typeface="Helvetica Neue"/>
              </a:rPr>
              <a:t>We plan to mock-up the researcher’s end of the interface as well in due time once we receive feedback from Noah answering the questions we have revolving around that. </a:t>
            </a:r>
            <a:endParaRPr sz="9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Helvetica Neue"/>
                <a:ea typeface="Helvetica Neue"/>
                <a:cs typeface="Helvetica Neue"/>
                <a:sym typeface="Helvetica Neue"/>
              </a:rPr>
              <a:t>We plan to use the low-fidelity digital version alongside a usability script as we begin our user testing sessions this Wednesday. </a:t>
            </a:r>
            <a:endParaRPr sz="9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d46cbe555249f0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d46cbe555249f0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Julie</a:t>
            </a:r>
            <a:endParaRPr/>
          </a:p>
          <a:p>
            <a:pPr indent="-298450" lvl="0" marL="457200" rtl="0" algn="l">
              <a:spcBef>
                <a:spcPts val="0"/>
              </a:spcBef>
              <a:spcAft>
                <a:spcPts val="0"/>
              </a:spcAft>
              <a:buSzPts val="1100"/>
              <a:buChar char="●"/>
            </a:pPr>
            <a:r>
              <a:rPr lang="en"/>
              <a:t>We plan on </a:t>
            </a:r>
            <a:r>
              <a:rPr lang="en"/>
              <a:t>receiving</a:t>
            </a:r>
            <a:r>
              <a:rPr lang="en"/>
              <a:t> feedback from Noah regarding our low-fidelity prototype this coming week </a:t>
            </a:r>
            <a:endParaRPr/>
          </a:p>
          <a:p>
            <a:pPr indent="-298450" lvl="0" marL="457200" rtl="0" algn="l">
              <a:spcBef>
                <a:spcPts val="0"/>
              </a:spcBef>
              <a:spcAft>
                <a:spcPts val="0"/>
              </a:spcAft>
              <a:buSzPts val="1100"/>
              <a:buChar char="●"/>
            </a:pPr>
            <a:r>
              <a:rPr lang="en"/>
              <a:t>We plan on conducting user testing this week and hope to have the sessions finished by the weekend </a:t>
            </a:r>
            <a:endParaRPr/>
          </a:p>
          <a:p>
            <a:pPr indent="-298450" lvl="0" marL="457200" rtl="0" algn="l">
              <a:spcBef>
                <a:spcPts val="0"/>
              </a:spcBef>
              <a:spcAft>
                <a:spcPts val="0"/>
              </a:spcAft>
              <a:buSzPts val="1100"/>
              <a:buChar char="●"/>
            </a:pPr>
            <a:r>
              <a:rPr lang="en"/>
              <a:t>We plan on mocking up the hi-fidelty prototypes in the following week and will continue to iterate on that using the knowledge we glean from the various testing sessions and research papers we have been consulting through the span of this project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5d896959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5d896959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5d896959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5d896959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d46cbe555249f0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d46cbe555249f0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Junwoo + Julie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d46cbe555249f0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d46cbe555249f0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1f7be05fff8c07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f7be05fff8c07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d46cbe555249f0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d46cbe555249f0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d46cbe555249f0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d46cbe555249f0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Junwoo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55d443b3f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55d443b3f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3.jpg"/><Relationship Id="rId5"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4.jpg"/><Relationship Id="rId5" Type="http://schemas.openxmlformats.org/officeDocument/2006/relationships/image" Target="../media/image9.jpg"/><Relationship Id="rId6" Type="http://schemas.openxmlformats.org/officeDocument/2006/relationships/image" Target="../media/image10.jpg"/><Relationship Id="rId7"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81592"/>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000">
                <a:latin typeface="Montserrat"/>
                <a:ea typeface="Montserrat"/>
                <a:cs typeface="Montserrat"/>
                <a:sym typeface="Montserrat"/>
              </a:rPr>
              <a:t>Saan Ka Papunta?</a:t>
            </a:r>
            <a:endParaRPr b="1" sz="4000">
              <a:latin typeface="Montserrat"/>
              <a:ea typeface="Montserrat"/>
              <a:cs typeface="Montserrat"/>
              <a:sym typeface="Montserrat"/>
            </a:endParaRPr>
          </a:p>
        </p:txBody>
      </p:sp>
      <p:sp>
        <p:nvSpPr>
          <p:cNvPr id="55" name="Google Shape;55;p13"/>
          <p:cNvSpPr txBox="1"/>
          <p:nvPr>
            <p:ph idx="1" type="subTitle"/>
          </p:nvPr>
        </p:nvSpPr>
        <p:spPr>
          <a:xfrm>
            <a:off x="311700" y="3007692"/>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Junwoo Cheong | Julie Choi | Ariana Daly | Isadora Krsek | Robert Managad </a:t>
            </a:r>
            <a:endParaRPr/>
          </a:p>
        </p:txBody>
      </p:sp>
      <p:sp>
        <p:nvSpPr>
          <p:cNvPr id="56" name="Google Shape;56;p13"/>
          <p:cNvSpPr txBox="1"/>
          <p:nvPr>
            <p:ph type="ctrTitle"/>
          </p:nvPr>
        </p:nvSpPr>
        <p:spPr>
          <a:xfrm>
            <a:off x="311708" y="866217"/>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rgbClr val="B7B7B7"/>
                </a:solidFill>
                <a:latin typeface="Montserrat"/>
                <a:ea typeface="Montserrat"/>
                <a:cs typeface="Montserrat"/>
                <a:sym typeface="Montserrat"/>
              </a:rPr>
              <a:t>(Where are you going?)</a:t>
            </a:r>
            <a:endParaRPr sz="1400">
              <a:solidFill>
                <a:srgbClr val="B7B7B7"/>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SemiBold"/>
                <a:ea typeface="Montserrat SemiBold"/>
                <a:cs typeface="Montserrat SemiBold"/>
                <a:sym typeface="Montserrat SemiBold"/>
              </a:rPr>
              <a:t>Low-fidelity Digital Prototyping </a:t>
            </a:r>
            <a:endParaRPr>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p:txBody>
      </p:sp>
      <p:pic>
        <p:nvPicPr>
          <p:cNvPr id="149" name="Google Shape;149;p22"/>
          <p:cNvPicPr preferRelativeResize="0"/>
          <p:nvPr/>
        </p:nvPicPr>
        <p:blipFill>
          <a:blip r:embed="rId3">
            <a:alphaModFix/>
          </a:blip>
          <a:stretch>
            <a:fillRect/>
          </a:stretch>
        </p:blipFill>
        <p:spPr>
          <a:xfrm>
            <a:off x="464100" y="1319475"/>
            <a:ext cx="1968475" cy="3501275"/>
          </a:xfrm>
          <a:prstGeom prst="rect">
            <a:avLst/>
          </a:prstGeom>
          <a:noFill/>
          <a:ln cap="flat" cmpd="sng" w="9525">
            <a:solidFill>
              <a:srgbClr val="999999"/>
            </a:solidFill>
            <a:prstDash val="solid"/>
            <a:round/>
            <a:headEnd len="sm" w="sm" type="none"/>
            <a:tailEnd len="sm" w="sm" type="none"/>
          </a:ln>
        </p:spPr>
      </p:pic>
      <p:pic>
        <p:nvPicPr>
          <p:cNvPr id="150" name="Google Shape;150;p22"/>
          <p:cNvPicPr preferRelativeResize="0"/>
          <p:nvPr/>
        </p:nvPicPr>
        <p:blipFill>
          <a:blip r:embed="rId4">
            <a:alphaModFix/>
          </a:blip>
          <a:stretch>
            <a:fillRect/>
          </a:stretch>
        </p:blipFill>
        <p:spPr>
          <a:xfrm>
            <a:off x="2593675" y="1319478"/>
            <a:ext cx="1968475" cy="3501260"/>
          </a:xfrm>
          <a:prstGeom prst="rect">
            <a:avLst/>
          </a:prstGeom>
          <a:noFill/>
          <a:ln cap="flat" cmpd="sng" w="9525">
            <a:solidFill>
              <a:srgbClr val="999999"/>
            </a:solidFill>
            <a:prstDash val="solid"/>
            <a:round/>
            <a:headEnd len="sm" w="sm" type="none"/>
            <a:tailEnd len="sm" w="sm" type="none"/>
          </a:ln>
        </p:spPr>
      </p:pic>
      <p:pic>
        <p:nvPicPr>
          <p:cNvPr id="151" name="Google Shape;151;p22"/>
          <p:cNvPicPr preferRelativeResize="0"/>
          <p:nvPr/>
        </p:nvPicPr>
        <p:blipFill>
          <a:blip r:embed="rId5">
            <a:alphaModFix/>
          </a:blip>
          <a:stretch>
            <a:fillRect/>
          </a:stretch>
        </p:blipFill>
        <p:spPr>
          <a:xfrm>
            <a:off x="4723250" y="1319478"/>
            <a:ext cx="1968475" cy="3501260"/>
          </a:xfrm>
          <a:prstGeom prst="rect">
            <a:avLst/>
          </a:prstGeom>
          <a:noFill/>
          <a:ln cap="flat" cmpd="sng" w="9525">
            <a:solidFill>
              <a:srgbClr val="999999"/>
            </a:solidFill>
            <a:prstDash val="solid"/>
            <a:round/>
            <a:headEnd len="sm" w="sm" type="none"/>
            <a:tailEnd len="sm" w="sm" type="none"/>
          </a:ln>
        </p:spPr>
      </p:pic>
      <p:pic>
        <p:nvPicPr>
          <p:cNvPr id="152" name="Google Shape;152;p22"/>
          <p:cNvPicPr preferRelativeResize="0"/>
          <p:nvPr/>
        </p:nvPicPr>
        <p:blipFill>
          <a:blip r:embed="rId6">
            <a:alphaModFix/>
          </a:blip>
          <a:stretch>
            <a:fillRect/>
          </a:stretch>
        </p:blipFill>
        <p:spPr>
          <a:xfrm>
            <a:off x="6852825" y="1319469"/>
            <a:ext cx="1968475" cy="3501268"/>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Future Plan</a:t>
            </a:r>
            <a:endParaRPr/>
          </a:p>
        </p:txBody>
      </p:sp>
      <p:sp>
        <p:nvSpPr>
          <p:cNvPr id="158" name="Google Shape;15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F</a:t>
            </a:r>
            <a:r>
              <a:rPr lang="en">
                <a:latin typeface="Montserrat"/>
                <a:ea typeface="Montserrat"/>
                <a:cs typeface="Montserrat"/>
                <a:sym typeface="Montserrat"/>
              </a:rPr>
              <a:t>eedback with Noah</a:t>
            </a:r>
            <a:endParaRPr>
              <a:latin typeface="Montserrat"/>
              <a:ea typeface="Montserrat"/>
              <a:cs typeface="Montserrat"/>
              <a:sym typeface="Montserrat"/>
            </a:endParaRPr>
          </a:p>
          <a:p>
            <a:pPr indent="0" lvl="0" marL="0" rtl="0" algn="l">
              <a:spcBef>
                <a:spcPts val="1600"/>
              </a:spcBef>
              <a:spcAft>
                <a:spcPts val="0"/>
              </a:spcAft>
              <a:buNone/>
            </a:pPr>
            <a:r>
              <a:rPr lang="en">
                <a:latin typeface="Montserrat"/>
                <a:ea typeface="Montserrat"/>
                <a:cs typeface="Montserrat"/>
                <a:sym typeface="Montserrat"/>
              </a:rPr>
              <a:t>User testing</a:t>
            </a:r>
            <a:endParaRPr>
              <a:latin typeface="Montserrat"/>
              <a:ea typeface="Montserrat"/>
              <a:cs typeface="Montserrat"/>
              <a:sym typeface="Montserrat"/>
            </a:endParaRPr>
          </a:p>
          <a:p>
            <a:pPr indent="0" lvl="0" marL="0" rtl="0" algn="l">
              <a:spcBef>
                <a:spcPts val="1600"/>
              </a:spcBef>
              <a:spcAft>
                <a:spcPts val="1600"/>
              </a:spcAft>
              <a:buNone/>
            </a:pPr>
            <a:r>
              <a:rPr lang="en">
                <a:latin typeface="Montserrat"/>
                <a:ea typeface="Montserrat"/>
                <a:cs typeface="Montserrat"/>
                <a:sym typeface="Montserrat"/>
              </a:rPr>
              <a:t>Hi-fi prototyping</a:t>
            </a:r>
            <a:endParaRPr>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Literature Review</a:t>
            </a:r>
            <a:endParaRPr>
              <a:latin typeface="Montserrat SemiBold"/>
              <a:ea typeface="Montserrat SemiBold"/>
              <a:cs typeface="Montserrat SemiBold"/>
              <a:sym typeface="Montserrat SemiBold"/>
            </a:endParaRPr>
          </a:p>
        </p:txBody>
      </p:sp>
      <p:pic>
        <p:nvPicPr>
          <p:cNvPr id="62" name="Google Shape;62;p14"/>
          <p:cNvPicPr preferRelativeResize="0"/>
          <p:nvPr/>
        </p:nvPicPr>
        <p:blipFill>
          <a:blip r:embed="rId3">
            <a:alphaModFix/>
          </a:blip>
          <a:stretch>
            <a:fillRect/>
          </a:stretch>
        </p:blipFill>
        <p:spPr>
          <a:xfrm>
            <a:off x="2680875" y="742875"/>
            <a:ext cx="7066251" cy="4612874"/>
          </a:xfrm>
          <a:prstGeom prst="rect">
            <a:avLst/>
          </a:prstGeom>
          <a:noFill/>
          <a:ln>
            <a:noFill/>
          </a:ln>
        </p:spPr>
      </p:pic>
      <p:cxnSp>
        <p:nvCxnSpPr>
          <p:cNvPr id="63" name="Google Shape;63;p14"/>
          <p:cNvCxnSpPr/>
          <p:nvPr/>
        </p:nvCxnSpPr>
        <p:spPr>
          <a:xfrm>
            <a:off x="423375" y="1617155"/>
            <a:ext cx="2257500" cy="0"/>
          </a:xfrm>
          <a:prstGeom prst="straightConnector1">
            <a:avLst/>
          </a:prstGeom>
          <a:noFill/>
          <a:ln cap="flat" cmpd="sng" w="28575">
            <a:solidFill>
              <a:srgbClr val="F1C232"/>
            </a:solidFill>
            <a:prstDash val="solid"/>
            <a:round/>
            <a:headEnd len="med" w="med" type="none"/>
            <a:tailEnd len="med" w="med" type="none"/>
          </a:ln>
        </p:spPr>
      </p:cxnSp>
      <p:sp>
        <p:nvSpPr>
          <p:cNvPr id="64" name="Google Shape;64;p14"/>
          <p:cNvSpPr txBox="1"/>
          <p:nvPr/>
        </p:nvSpPr>
        <p:spPr>
          <a:xfrm>
            <a:off x="423375" y="1176755"/>
            <a:ext cx="17247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ranklin Gothic"/>
                <a:ea typeface="Franklin Gothic"/>
                <a:cs typeface="Franklin Gothic"/>
                <a:sym typeface="Franklin Gothic"/>
              </a:rPr>
              <a:t>App Study</a:t>
            </a:r>
            <a:endParaRPr b="1" sz="1800">
              <a:latin typeface="Franklin Gothic"/>
              <a:ea typeface="Franklin Gothic"/>
              <a:cs typeface="Franklin Gothic"/>
              <a:sym typeface="Franklin Gothic"/>
            </a:endParaRPr>
          </a:p>
        </p:txBody>
      </p:sp>
      <p:sp>
        <p:nvSpPr>
          <p:cNvPr id="65" name="Google Shape;65;p14"/>
          <p:cNvSpPr txBox="1"/>
          <p:nvPr/>
        </p:nvSpPr>
        <p:spPr>
          <a:xfrm>
            <a:off x="423375" y="1709950"/>
            <a:ext cx="2894700" cy="22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Franklin Gothic"/>
                <a:ea typeface="Franklin Gothic"/>
                <a:cs typeface="Franklin Gothic"/>
                <a:sym typeface="Franklin Gothic"/>
              </a:rPr>
              <a:t>Collected a list of apps that used geo-spatial data like ours.</a:t>
            </a:r>
            <a:endParaRPr>
              <a:solidFill>
                <a:schemeClr val="dk1"/>
              </a:solidFill>
              <a:latin typeface="Franklin Gothic"/>
              <a:ea typeface="Franklin Gothic"/>
              <a:cs typeface="Franklin Gothic"/>
              <a:sym typeface="Franklin Gothic"/>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Franklin Gothic"/>
                <a:ea typeface="Franklin Gothic"/>
                <a:cs typeface="Franklin Gothic"/>
                <a:sym typeface="Franklin Gothic"/>
              </a:rPr>
              <a:t>Biggest goal similarity was found in “</a:t>
            </a:r>
            <a:r>
              <a:rPr b="1" lang="en">
                <a:solidFill>
                  <a:schemeClr val="dk1"/>
                </a:solidFill>
                <a:latin typeface="Franklin Gothic"/>
                <a:ea typeface="Franklin Gothic"/>
                <a:cs typeface="Franklin Gothic"/>
                <a:sym typeface="Franklin Gothic"/>
              </a:rPr>
              <a:t>POIMAPPER</a:t>
            </a:r>
            <a:r>
              <a:rPr lang="en">
                <a:solidFill>
                  <a:schemeClr val="dk1"/>
                </a:solidFill>
                <a:latin typeface="Franklin Gothic"/>
                <a:ea typeface="Franklin Gothic"/>
                <a:cs typeface="Franklin Gothic"/>
                <a:sym typeface="Franklin Gothic"/>
              </a:rPr>
              <a:t>.”</a:t>
            </a:r>
            <a:endParaRPr>
              <a:solidFill>
                <a:schemeClr val="dk1"/>
              </a:solidFill>
              <a:latin typeface="Franklin Gothic"/>
              <a:ea typeface="Franklin Gothic"/>
              <a:cs typeface="Franklin Gothic"/>
              <a:sym typeface="Franklin Gothic"/>
            </a:endParaRPr>
          </a:p>
          <a:p>
            <a:pPr indent="0" lvl="0" marL="0" rtl="0" algn="l">
              <a:spcBef>
                <a:spcPts val="0"/>
              </a:spcBef>
              <a:spcAft>
                <a:spcPts val="0"/>
              </a:spcAft>
              <a:buClr>
                <a:schemeClr val="dk1"/>
              </a:buClr>
              <a:buSzPts val="1100"/>
              <a:buFont typeface="Arial"/>
              <a:buNone/>
            </a:pPr>
            <a:r>
              <a:t/>
            </a:r>
            <a:endParaRPr>
              <a:solidFill>
                <a:schemeClr val="dk1"/>
              </a:solidFill>
              <a:latin typeface="Franklin Gothic"/>
              <a:ea typeface="Franklin Gothic"/>
              <a:cs typeface="Franklin Gothic"/>
              <a:sym typeface="Franklin Gothic"/>
            </a:endParaRPr>
          </a:p>
          <a:p>
            <a:pPr indent="0" lvl="0" marL="0" rtl="0" algn="l">
              <a:spcBef>
                <a:spcPts val="0"/>
              </a:spcBef>
              <a:spcAft>
                <a:spcPts val="0"/>
              </a:spcAft>
              <a:buClr>
                <a:schemeClr val="dk1"/>
              </a:buClr>
              <a:buSzPts val="1100"/>
              <a:buFont typeface="Arial"/>
              <a:buNone/>
            </a:pPr>
            <a:r>
              <a:rPr lang="en">
                <a:solidFill>
                  <a:schemeClr val="dk1"/>
                </a:solidFill>
                <a:latin typeface="Franklin Gothic"/>
                <a:ea typeface="Franklin Gothic"/>
                <a:cs typeface="Franklin Gothic"/>
                <a:sym typeface="Franklin Gothic"/>
              </a:rPr>
              <a:t>Led us to some future steps:</a:t>
            </a:r>
            <a:endParaRPr>
              <a:solidFill>
                <a:schemeClr val="dk1"/>
              </a:solidFill>
              <a:latin typeface="Franklin Gothic"/>
              <a:ea typeface="Franklin Gothic"/>
              <a:cs typeface="Franklin Gothic"/>
              <a:sym typeface="Franklin Gothic"/>
            </a:endParaRPr>
          </a:p>
          <a:p>
            <a:pPr indent="-298450" lvl="0" marL="457200" rtl="0" algn="l">
              <a:spcBef>
                <a:spcPts val="0"/>
              </a:spcBef>
              <a:spcAft>
                <a:spcPts val="0"/>
              </a:spcAft>
              <a:buClr>
                <a:schemeClr val="dk1"/>
              </a:buClr>
              <a:buSzPts val="1100"/>
              <a:buFont typeface="Franklin Gothic"/>
              <a:buChar char="-"/>
            </a:pPr>
            <a:r>
              <a:rPr lang="en" sz="1100">
                <a:solidFill>
                  <a:schemeClr val="dk1"/>
                </a:solidFill>
                <a:latin typeface="Franklin Gothic"/>
                <a:ea typeface="Franklin Gothic"/>
                <a:cs typeface="Franklin Gothic"/>
                <a:sym typeface="Franklin Gothic"/>
              </a:rPr>
              <a:t>Put more consideration into the researcher UX -- how is information organized and visualized?</a:t>
            </a:r>
            <a:endParaRPr sz="1100">
              <a:solidFill>
                <a:schemeClr val="dk1"/>
              </a:solidFill>
              <a:latin typeface="Franklin Gothic"/>
              <a:ea typeface="Franklin Gothic"/>
              <a:cs typeface="Franklin Gothic"/>
              <a:sym typeface="Franklin Gothic"/>
            </a:endParaRPr>
          </a:p>
          <a:p>
            <a:pPr indent="0" lvl="0" marL="0" rtl="0" algn="l">
              <a:spcBef>
                <a:spcPts val="0"/>
              </a:spcBef>
              <a:spcAft>
                <a:spcPts val="0"/>
              </a:spcAft>
              <a:buNone/>
            </a:pPr>
            <a:r>
              <a:t/>
            </a:r>
            <a:endParaRPr sz="1100">
              <a:solidFill>
                <a:schemeClr val="dk1"/>
              </a:solidFill>
              <a:latin typeface="Franklin Gothic"/>
              <a:ea typeface="Franklin Gothic"/>
              <a:cs typeface="Franklin Gothic"/>
              <a:sym typeface="Franklin Gothic"/>
            </a:endParaRPr>
          </a:p>
          <a:p>
            <a:pPr indent="-298450" lvl="0" marL="457200" rtl="0" algn="l">
              <a:spcBef>
                <a:spcPts val="0"/>
              </a:spcBef>
              <a:spcAft>
                <a:spcPts val="0"/>
              </a:spcAft>
              <a:buClr>
                <a:schemeClr val="dk1"/>
              </a:buClr>
              <a:buSzPts val="1100"/>
              <a:buFont typeface="Franklin Gothic"/>
              <a:buChar char="-"/>
            </a:pPr>
            <a:r>
              <a:rPr lang="en" sz="1100">
                <a:solidFill>
                  <a:schemeClr val="dk1"/>
                </a:solidFill>
                <a:latin typeface="Franklin Gothic"/>
                <a:ea typeface="Franklin Gothic"/>
                <a:cs typeface="Franklin Gothic"/>
                <a:sym typeface="Franklin Gothic"/>
              </a:rPr>
              <a:t>Ensuring quality control of the data this app collects.</a:t>
            </a:r>
            <a:endParaRPr sz="1100">
              <a:solidFill>
                <a:schemeClr val="dk1"/>
              </a:solidFill>
              <a:latin typeface="Franklin Gothic"/>
              <a:ea typeface="Franklin Gothic"/>
              <a:cs typeface="Franklin Gothic"/>
              <a:sym typeface="Franklin Gothic"/>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Literature Review / Prelim Interviews</a:t>
            </a:r>
            <a:endParaRPr>
              <a:latin typeface="Montserrat SemiBold"/>
              <a:ea typeface="Montserrat SemiBold"/>
              <a:cs typeface="Montserrat SemiBold"/>
              <a:sym typeface="Montserrat SemiBold"/>
            </a:endParaRPr>
          </a:p>
        </p:txBody>
      </p:sp>
      <p:cxnSp>
        <p:nvCxnSpPr>
          <p:cNvPr id="71" name="Google Shape;71;p15"/>
          <p:cNvCxnSpPr/>
          <p:nvPr/>
        </p:nvCxnSpPr>
        <p:spPr>
          <a:xfrm>
            <a:off x="423375" y="1617155"/>
            <a:ext cx="2257500" cy="0"/>
          </a:xfrm>
          <a:prstGeom prst="straightConnector1">
            <a:avLst/>
          </a:prstGeom>
          <a:noFill/>
          <a:ln cap="flat" cmpd="sng" w="28575">
            <a:solidFill>
              <a:srgbClr val="F1C232"/>
            </a:solidFill>
            <a:prstDash val="solid"/>
            <a:round/>
            <a:headEnd len="med" w="med" type="none"/>
            <a:tailEnd len="med" w="med" type="none"/>
          </a:ln>
        </p:spPr>
      </p:cxnSp>
      <p:sp>
        <p:nvSpPr>
          <p:cNvPr id="72" name="Google Shape;72;p15"/>
          <p:cNvSpPr txBox="1"/>
          <p:nvPr/>
        </p:nvSpPr>
        <p:spPr>
          <a:xfrm>
            <a:off x="423375" y="1176750"/>
            <a:ext cx="22575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ranklin Gothic"/>
                <a:ea typeface="Franklin Gothic"/>
                <a:cs typeface="Franklin Gothic"/>
                <a:sym typeface="Franklin Gothic"/>
              </a:rPr>
              <a:t>Talking with Family</a:t>
            </a:r>
            <a:endParaRPr b="1" sz="1800">
              <a:latin typeface="Franklin Gothic"/>
              <a:ea typeface="Franklin Gothic"/>
              <a:cs typeface="Franklin Gothic"/>
              <a:sym typeface="Franklin Gothic"/>
            </a:endParaRPr>
          </a:p>
        </p:txBody>
      </p:sp>
      <p:sp>
        <p:nvSpPr>
          <p:cNvPr id="73" name="Google Shape;73;p15"/>
          <p:cNvSpPr txBox="1"/>
          <p:nvPr/>
        </p:nvSpPr>
        <p:spPr>
          <a:xfrm>
            <a:off x="423375" y="1709950"/>
            <a:ext cx="2894700" cy="22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Franklin Gothic"/>
                <a:ea typeface="Franklin Gothic"/>
                <a:cs typeface="Franklin Gothic"/>
                <a:sym typeface="Franklin Gothic"/>
              </a:rPr>
              <a:t>Discussed personal experiences (low income background) with Metro Manilla traffic.</a:t>
            </a:r>
            <a:endParaRPr>
              <a:solidFill>
                <a:schemeClr val="dk1"/>
              </a:solidFill>
              <a:latin typeface="Franklin Gothic"/>
              <a:ea typeface="Franklin Gothic"/>
              <a:cs typeface="Franklin Gothic"/>
              <a:sym typeface="Franklin Gothic"/>
            </a:endParaRPr>
          </a:p>
          <a:p>
            <a:pPr indent="-298450" lvl="0" marL="457200" rtl="0" algn="l">
              <a:spcBef>
                <a:spcPts val="0"/>
              </a:spcBef>
              <a:spcAft>
                <a:spcPts val="0"/>
              </a:spcAft>
              <a:buClr>
                <a:schemeClr val="dk1"/>
              </a:buClr>
              <a:buSzPts val="1100"/>
              <a:buFont typeface="Franklin Gothic"/>
              <a:buChar char="-"/>
            </a:pPr>
            <a:r>
              <a:rPr lang="en" sz="1100">
                <a:solidFill>
                  <a:schemeClr val="dk1"/>
                </a:solidFill>
                <a:latin typeface="Franklin Gothic"/>
                <a:ea typeface="Franklin Gothic"/>
                <a:cs typeface="Franklin Gothic"/>
                <a:sym typeface="Franklin Gothic"/>
              </a:rPr>
              <a:t>“...have been </a:t>
            </a:r>
            <a:r>
              <a:rPr b="1" lang="en" sz="1100">
                <a:solidFill>
                  <a:schemeClr val="dk1"/>
                </a:solidFill>
                <a:latin typeface="Franklin Gothic"/>
                <a:ea typeface="Franklin Gothic"/>
                <a:cs typeface="Franklin Gothic"/>
                <a:sym typeface="Franklin Gothic"/>
              </a:rPr>
              <a:t>robbed</a:t>
            </a:r>
            <a:r>
              <a:rPr lang="en" sz="1100">
                <a:solidFill>
                  <a:schemeClr val="dk1"/>
                </a:solidFill>
                <a:latin typeface="Franklin Gothic"/>
                <a:ea typeface="Franklin Gothic"/>
                <a:cs typeface="Franklin Gothic"/>
                <a:sym typeface="Franklin Gothic"/>
              </a:rPr>
              <a:t> before.”</a:t>
            </a:r>
            <a:endParaRPr sz="1100">
              <a:solidFill>
                <a:schemeClr val="dk1"/>
              </a:solidFill>
              <a:latin typeface="Franklin Gothic"/>
              <a:ea typeface="Franklin Gothic"/>
              <a:cs typeface="Franklin Gothic"/>
              <a:sym typeface="Franklin Gothic"/>
            </a:endParaRPr>
          </a:p>
          <a:p>
            <a:pPr indent="0" lvl="0" marL="0" rtl="0" algn="l">
              <a:spcBef>
                <a:spcPts val="0"/>
              </a:spcBef>
              <a:spcAft>
                <a:spcPts val="0"/>
              </a:spcAft>
              <a:buNone/>
            </a:pPr>
            <a:r>
              <a:t/>
            </a:r>
            <a:endParaRPr sz="1100">
              <a:solidFill>
                <a:schemeClr val="dk1"/>
              </a:solidFill>
              <a:latin typeface="Franklin Gothic"/>
              <a:ea typeface="Franklin Gothic"/>
              <a:cs typeface="Franklin Gothic"/>
              <a:sym typeface="Franklin Gothic"/>
            </a:endParaRPr>
          </a:p>
          <a:p>
            <a:pPr indent="-298450" lvl="0" marL="457200" rtl="0" algn="l">
              <a:spcBef>
                <a:spcPts val="0"/>
              </a:spcBef>
              <a:spcAft>
                <a:spcPts val="0"/>
              </a:spcAft>
              <a:buClr>
                <a:schemeClr val="dk1"/>
              </a:buClr>
              <a:buSzPts val="1100"/>
              <a:buFont typeface="Franklin Gothic"/>
              <a:buChar char="-"/>
            </a:pPr>
            <a:r>
              <a:rPr lang="en" sz="1100">
                <a:solidFill>
                  <a:schemeClr val="dk1"/>
                </a:solidFill>
                <a:latin typeface="Franklin Gothic"/>
                <a:ea typeface="Franklin Gothic"/>
                <a:cs typeface="Franklin Gothic"/>
                <a:sym typeface="Franklin Gothic"/>
              </a:rPr>
              <a:t>“Stuffy, sickening, but </a:t>
            </a:r>
            <a:r>
              <a:rPr lang="en" sz="1100">
                <a:solidFill>
                  <a:schemeClr val="dk1"/>
                </a:solidFill>
                <a:latin typeface="Franklin Gothic"/>
                <a:ea typeface="Franklin Gothic"/>
                <a:cs typeface="Franklin Gothic"/>
                <a:sym typeface="Franklin Gothic"/>
              </a:rPr>
              <a:t>I had to make the trip</a:t>
            </a:r>
            <a:r>
              <a:rPr lang="en" sz="1100">
                <a:solidFill>
                  <a:schemeClr val="dk1"/>
                </a:solidFill>
                <a:latin typeface="Franklin Gothic"/>
                <a:ea typeface="Franklin Gothic"/>
                <a:cs typeface="Franklin Gothic"/>
                <a:sym typeface="Franklin Gothic"/>
              </a:rPr>
              <a:t> to </a:t>
            </a:r>
            <a:r>
              <a:rPr b="1" lang="en" sz="1100">
                <a:solidFill>
                  <a:schemeClr val="dk1"/>
                </a:solidFill>
                <a:latin typeface="Franklin Gothic"/>
                <a:ea typeface="Franklin Gothic"/>
                <a:cs typeface="Franklin Gothic"/>
                <a:sym typeface="Franklin Gothic"/>
              </a:rPr>
              <a:t>support the family.</a:t>
            </a:r>
            <a:r>
              <a:rPr lang="en" sz="1100">
                <a:solidFill>
                  <a:schemeClr val="dk1"/>
                </a:solidFill>
                <a:latin typeface="Franklin Gothic"/>
                <a:ea typeface="Franklin Gothic"/>
                <a:cs typeface="Franklin Gothic"/>
                <a:sym typeface="Franklin Gothic"/>
              </a:rPr>
              <a:t>”</a:t>
            </a:r>
            <a:endParaRPr sz="1100">
              <a:solidFill>
                <a:schemeClr val="dk1"/>
              </a:solidFill>
              <a:latin typeface="Franklin Gothic"/>
              <a:ea typeface="Franklin Gothic"/>
              <a:cs typeface="Franklin Gothic"/>
              <a:sym typeface="Franklin Gothic"/>
            </a:endParaRPr>
          </a:p>
          <a:p>
            <a:pPr indent="0" lvl="0" marL="457200" rtl="0" algn="l">
              <a:spcBef>
                <a:spcPts val="0"/>
              </a:spcBef>
              <a:spcAft>
                <a:spcPts val="0"/>
              </a:spcAft>
              <a:buNone/>
            </a:pPr>
            <a:r>
              <a:t/>
            </a:r>
            <a:endParaRPr sz="1100">
              <a:solidFill>
                <a:schemeClr val="dk1"/>
              </a:solidFill>
              <a:latin typeface="Franklin Gothic"/>
              <a:ea typeface="Franklin Gothic"/>
              <a:cs typeface="Franklin Gothic"/>
              <a:sym typeface="Franklin Gothic"/>
            </a:endParaRPr>
          </a:p>
          <a:p>
            <a:pPr indent="-298450" lvl="0" marL="457200" rtl="0" algn="l">
              <a:spcBef>
                <a:spcPts val="0"/>
              </a:spcBef>
              <a:spcAft>
                <a:spcPts val="0"/>
              </a:spcAft>
              <a:buClr>
                <a:schemeClr val="dk1"/>
              </a:buClr>
              <a:buSzPts val="1100"/>
              <a:buFont typeface="Franklin Gothic"/>
              <a:buChar char="-"/>
            </a:pPr>
            <a:r>
              <a:rPr lang="en" sz="1100">
                <a:solidFill>
                  <a:schemeClr val="dk1"/>
                </a:solidFill>
                <a:latin typeface="Franklin Gothic"/>
                <a:ea typeface="Franklin Gothic"/>
                <a:cs typeface="Franklin Gothic"/>
                <a:sym typeface="Franklin Gothic"/>
              </a:rPr>
              <a:t>“Anyone who can make it better are </a:t>
            </a:r>
            <a:r>
              <a:rPr b="1" lang="en" sz="1100">
                <a:solidFill>
                  <a:schemeClr val="dk1"/>
                </a:solidFill>
                <a:latin typeface="Franklin Gothic"/>
                <a:ea typeface="Franklin Gothic"/>
                <a:cs typeface="Franklin Gothic"/>
                <a:sym typeface="Franklin Gothic"/>
              </a:rPr>
              <a:t>in </a:t>
            </a:r>
            <a:r>
              <a:rPr b="1" lang="en" sz="1100">
                <a:solidFill>
                  <a:schemeClr val="dk1"/>
                </a:solidFill>
                <a:latin typeface="Franklin Gothic"/>
                <a:ea typeface="Franklin Gothic"/>
                <a:cs typeface="Franklin Gothic"/>
                <a:sym typeface="Franklin Gothic"/>
              </a:rPr>
              <a:t>limousines</a:t>
            </a:r>
            <a:r>
              <a:rPr b="1" lang="en" sz="1100">
                <a:solidFill>
                  <a:schemeClr val="dk1"/>
                </a:solidFill>
                <a:latin typeface="Franklin Gothic"/>
                <a:ea typeface="Franklin Gothic"/>
                <a:cs typeface="Franklin Gothic"/>
                <a:sym typeface="Franklin Gothic"/>
              </a:rPr>
              <a:t>.</a:t>
            </a:r>
            <a:r>
              <a:rPr lang="en" sz="1100">
                <a:solidFill>
                  <a:schemeClr val="dk1"/>
                </a:solidFill>
                <a:latin typeface="Franklin Gothic"/>
                <a:ea typeface="Franklin Gothic"/>
                <a:cs typeface="Franklin Gothic"/>
                <a:sym typeface="Franklin Gothic"/>
              </a:rPr>
              <a:t>”</a:t>
            </a:r>
            <a:endParaRPr sz="1100">
              <a:solidFill>
                <a:schemeClr val="dk1"/>
              </a:solidFill>
              <a:latin typeface="Franklin Gothic"/>
              <a:ea typeface="Franklin Gothic"/>
              <a:cs typeface="Franklin Gothic"/>
              <a:sym typeface="Franklin Gothic"/>
            </a:endParaRPr>
          </a:p>
          <a:p>
            <a:pPr indent="0" lvl="0" marL="0" rtl="0" algn="l">
              <a:spcBef>
                <a:spcPts val="0"/>
              </a:spcBef>
              <a:spcAft>
                <a:spcPts val="0"/>
              </a:spcAft>
              <a:buNone/>
            </a:pPr>
            <a:r>
              <a:t/>
            </a:r>
            <a:endParaRPr/>
          </a:p>
        </p:txBody>
      </p:sp>
      <p:pic>
        <p:nvPicPr>
          <p:cNvPr id="74" name="Google Shape;74;p15"/>
          <p:cNvPicPr preferRelativeResize="0"/>
          <p:nvPr/>
        </p:nvPicPr>
        <p:blipFill>
          <a:blip r:embed="rId3">
            <a:alphaModFix/>
          </a:blip>
          <a:stretch>
            <a:fillRect/>
          </a:stretch>
        </p:blipFill>
        <p:spPr>
          <a:xfrm>
            <a:off x="4001100" y="1176750"/>
            <a:ext cx="2323925" cy="2323925"/>
          </a:xfrm>
          <a:prstGeom prst="rect">
            <a:avLst/>
          </a:prstGeom>
          <a:noFill/>
          <a:ln>
            <a:noFill/>
          </a:ln>
        </p:spPr>
      </p:pic>
      <p:sp>
        <p:nvSpPr>
          <p:cNvPr id="75" name="Google Shape;75;p15"/>
          <p:cNvSpPr txBox="1"/>
          <p:nvPr/>
        </p:nvSpPr>
        <p:spPr>
          <a:xfrm>
            <a:off x="3924900" y="3459850"/>
            <a:ext cx="1263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Franklin Gothic"/>
                <a:ea typeface="Franklin Gothic"/>
                <a:cs typeface="Franklin Gothic"/>
                <a:sym typeface="Franklin Gothic"/>
              </a:rPr>
              <a:t>Jeepney</a:t>
            </a:r>
            <a:endParaRPr b="1" sz="900"/>
          </a:p>
        </p:txBody>
      </p:sp>
      <p:pic>
        <p:nvPicPr>
          <p:cNvPr id="76" name="Google Shape;76;p15"/>
          <p:cNvPicPr preferRelativeResize="0"/>
          <p:nvPr/>
        </p:nvPicPr>
        <p:blipFill>
          <a:blip r:embed="rId4">
            <a:alphaModFix/>
          </a:blip>
          <a:stretch>
            <a:fillRect/>
          </a:stretch>
        </p:blipFill>
        <p:spPr>
          <a:xfrm>
            <a:off x="6152000" y="2429475"/>
            <a:ext cx="2514175" cy="1988751"/>
          </a:xfrm>
          <a:prstGeom prst="rect">
            <a:avLst/>
          </a:prstGeom>
          <a:noFill/>
          <a:ln>
            <a:noFill/>
          </a:ln>
        </p:spPr>
      </p:pic>
      <p:sp>
        <p:nvSpPr>
          <p:cNvPr id="77" name="Google Shape;77;p15"/>
          <p:cNvSpPr txBox="1"/>
          <p:nvPr/>
        </p:nvSpPr>
        <p:spPr>
          <a:xfrm>
            <a:off x="6075800" y="4361600"/>
            <a:ext cx="1263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Franklin Gothic"/>
                <a:ea typeface="Franklin Gothic"/>
                <a:cs typeface="Franklin Gothic"/>
                <a:sym typeface="Franklin Gothic"/>
              </a:rPr>
              <a:t>Tricycles</a:t>
            </a:r>
            <a:endParaRPr b="1" sz="900"/>
          </a:p>
        </p:txBody>
      </p:sp>
      <p:cxnSp>
        <p:nvCxnSpPr>
          <p:cNvPr id="78" name="Google Shape;78;p15"/>
          <p:cNvCxnSpPr/>
          <p:nvPr/>
        </p:nvCxnSpPr>
        <p:spPr>
          <a:xfrm>
            <a:off x="1834050" y="2738825"/>
            <a:ext cx="415800" cy="0"/>
          </a:xfrm>
          <a:prstGeom prst="straightConnector1">
            <a:avLst/>
          </a:prstGeom>
          <a:noFill/>
          <a:ln cap="flat" cmpd="sng" w="28575">
            <a:solidFill>
              <a:srgbClr val="F1C232"/>
            </a:solidFill>
            <a:prstDash val="solid"/>
            <a:round/>
            <a:headEnd len="med" w="med" type="none"/>
            <a:tailEnd len="med" w="med" type="none"/>
          </a:ln>
        </p:spPr>
      </p:cxnSp>
      <p:cxnSp>
        <p:nvCxnSpPr>
          <p:cNvPr id="79" name="Google Shape;79;p15"/>
          <p:cNvCxnSpPr/>
          <p:nvPr/>
        </p:nvCxnSpPr>
        <p:spPr>
          <a:xfrm>
            <a:off x="1618550" y="3266200"/>
            <a:ext cx="1062900" cy="0"/>
          </a:xfrm>
          <a:prstGeom prst="straightConnector1">
            <a:avLst/>
          </a:prstGeom>
          <a:noFill/>
          <a:ln cap="flat" cmpd="sng" w="28575">
            <a:solidFill>
              <a:srgbClr val="F1C232"/>
            </a:solidFill>
            <a:prstDash val="solid"/>
            <a:round/>
            <a:headEnd len="med" w="med" type="none"/>
            <a:tailEnd len="med" w="med" type="none"/>
          </a:ln>
        </p:spPr>
      </p:cxnSp>
      <p:cxnSp>
        <p:nvCxnSpPr>
          <p:cNvPr id="80" name="Google Shape;80;p15"/>
          <p:cNvCxnSpPr/>
          <p:nvPr/>
        </p:nvCxnSpPr>
        <p:spPr>
          <a:xfrm>
            <a:off x="981800" y="3782675"/>
            <a:ext cx="815100" cy="0"/>
          </a:xfrm>
          <a:prstGeom prst="straightConnector1">
            <a:avLst/>
          </a:prstGeom>
          <a:noFill/>
          <a:ln cap="flat" cmpd="sng" w="28575">
            <a:solidFill>
              <a:srgbClr val="F1C23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Persona Development </a:t>
            </a:r>
            <a:endParaRPr>
              <a:latin typeface="Montserrat SemiBold"/>
              <a:ea typeface="Montserrat SemiBold"/>
              <a:cs typeface="Montserrat SemiBold"/>
              <a:sym typeface="Montserrat SemiBold"/>
            </a:endParaRPr>
          </a:p>
        </p:txBody>
      </p:sp>
      <p:pic>
        <p:nvPicPr>
          <p:cNvPr id="86" name="Google Shape;86;p16"/>
          <p:cNvPicPr preferRelativeResize="0"/>
          <p:nvPr/>
        </p:nvPicPr>
        <p:blipFill rotWithShape="1">
          <a:blip r:embed="rId3">
            <a:alphaModFix/>
          </a:blip>
          <a:srcRect b="16340" l="26236" r="23502" t="26323"/>
          <a:stretch/>
        </p:blipFill>
        <p:spPr>
          <a:xfrm>
            <a:off x="5451138" y="1849925"/>
            <a:ext cx="1938600" cy="1948500"/>
          </a:xfrm>
          <a:prstGeom prst="ellipse">
            <a:avLst/>
          </a:prstGeom>
          <a:noFill/>
          <a:ln>
            <a:noFill/>
          </a:ln>
        </p:spPr>
      </p:pic>
      <p:pic>
        <p:nvPicPr>
          <p:cNvPr id="87" name="Google Shape;87;p16"/>
          <p:cNvPicPr preferRelativeResize="0"/>
          <p:nvPr/>
        </p:nvPicPr>
        <p:blipFill rotWithShape="1">
          <a:blip r:embed="rId4">
            <a:alphaModFix/>
          </a:blip>
          <a:srcRect b="28533" l="21590" r="21590" t="23550"/>
          <a:stretch/>
        </p:blipFill>
        <p:spPr>
          <a:xfrm>
            <a:off x="1754251" y="1849925"/>
            <a:ext cx="1938600" cy="1948500"/>
          </a:xfrm>
          <a:prstGeom prst="ellipse">
            <a:avLst/>
          </a:prstGeom>
          <a:noFill/>
          <a:ln>
            <a:noFill/>
          </a:ln>
        </p:spPr>
      </p:pic>
      <p:sp>
        <p:nvSpPr>
          <p:cNvPr id="88" name="Google Shape;88;p16"/>
          <p:cNvSpPr txBox="1"/>
          <p:nvPr/>
        </p:nvSpPr>
        <p:spPr>
          <a:xfrm>
            <a:off x="1861213" y="1141242"/>
            <a:ext cx="17247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Franklin Gothic"/>
                <a:ea typeface="Franklin Gothic"/>
                <a:cs typeface="Franklin Gothic"/>
                <a:sym typeface="Franklin Gothic"/>
              </a:rPr>
              <a:t>Persona #1</a:t>
            </a:r>
            <a:endParaRPr b="1" sz="1800">
              <a:latin typeface="Franklin Gothic"/>
              <a:ea typeface="Franklin Gothic"/>
              <a:cs typeface="Franklin Gothic"/>
              <a:sym typeface="Franklin Gothic"/>
            </a:endParaRPr>
          </a:p>
        </p:txBody>
      </p:sp>
      <p:sp>
        <p:nvSpPr>
          <p:cNvPr id="89" name="Google Shape;89;p16"/>
          <p:cNvSpPr txBox="1"/>
          <p:nvPr/>
        </p:nvSpPr>
        <p:spPr>
          <a:xfrm>
            <a:off x="5558088" y="1141255"/>
            <a:ext cx="17247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Franklin Gothic"/>
                <a:ea typeface="Franklin Gothic"/>
                <a:cs typeface="Franklin Gothic"/>
                <a:sym typeface="Franklin Gothic"/>
              </a:rPr>
              <a:t>Persona #2</a:t>
            </a:r>
            <a:endParaRPr b="1" sz="1800">
              <a:latin typeface="Franklin Gothic"/>
              <a:ea typeface="Franklin Gothic"/>
              <a:cs typeface="Franklin Gothic"/>
              <a:sym typeface="Franklin Gothic"/>
            </a:endParaRPr>
          </a:p>
        </p:txBody>
      </p:sp>
      <p:sp>
        <p:nvSpPr>
          <p:cNvPr id="90" name="Google Shape;90;p16"/>
          <p:cNvSpPr txBox="1"/>
          <p:nvPr/>
        </p:nvSpPr>
        <p:spPr>
          <a:xfrm>
            <a:off x="1471938" y="3876550"/>
            <a:ext cx="25032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ranklin Gothic"/>
                <a:ea typeface="Franklin Gothic"/>
                <a:cs typeface="Franklin Gothic"/>
                <a:sym typeface="Franklin Gothic"/>
              </a:rPr>
              <a:t>Angelo Ocampo (40), </a:t>
            </a:r>
            <a:endParaRPr>
              <a:latin typeface="Franklin Gothic"/>
              <a:ea typeface="Franklin Gothic"/>
              <a:cs typeface="Franklin Gothic"/>
              <a:sym typeface="Franklin Gothic"/>
            </a:endParaRPr>
          </a:p>
          <a:p>
            <a:pPr indent="0" lvl="0" marL="0" rtl="0" algn="ctr">
              <a:spcBef>
                <a:spcPts val="0"/>
              </a:spcBef>
              <a:spcAft>
                <a:spcPts val="0"/>
              </a:spcAft>
              <a:buNone/>
            </a:pPr>
            <a:r>
              <a:rPr lang="en">
                <a:latin typeface="Franklin Gothic"/>
                <a:ea typeface="Franklin Gothic"/>
                <a:cs typeface="Franklin Gothic"/>
                <a:sym typeface="Franklin Gothic"/>
              </a:rPr>
              <a:t>Street Vendor</a:t>
            </a:r>
            <a:endParaRPr>
              <a:latin typeface="Franklin Gothic"/>
              <a:ea typeface="Franklin Gothic"/>
              <a:cs typeface="Franklin Gothic"/>
              <a:sym typeface="Franklin Gothic"/>
            </a:endParaRPr>
          </a:p>
        </p:txBody>
      </p:sp>
      <p:sp>
        <p:nvSpPr>
          <p:cNvPr id="91" name="Google Shape;91;p16"/>
          <p:cNvSpPr txBox="1"/>
          <p:nvPr/>
        </p:nvSpPr>
        <p:spPr>
          <a:xfrm>
            <a:off x="5168838" y="3876550"/>
            <a:ext cx="25032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ranklin Gothic"/>
                <a:ea typeface="Franklin Gothic"/>
                <a:cs typeface="Franklin Gothic"/>
                <a:sym typeface="Franklin Gothic"/>
              </a:rPr>
              <a:t>Nicole Mendoza</a:t>
            </a:r>
            <a:r>
              <a:rPr lang="en">
                <a:latin typeface="Franklin Gothic"/>
                <a:ea typeface="Franklin Gothic"/>
                <a:cs typeface="Franklin Gothic"/>
                <a:sym typeface="Franklin Gothic"/>
              </a:rPr>
              <a:t> (32), </a:t>
            </a:r>
            <a:endParaRPr>
              <a:latin typeface="Franklin Gothic"/>
              <a:ea typeface="Franklin Gothic"/>
              <a:cs typeface="Franklin Gothic"/>
              <a:sym typeface="Franklin Gothic"/>
            </a:endParaRPr>
          </a:p>
          <a:p>
            <a:pPr indent="0" lvl="0" marL="0" rtl="0" algn="ctr">
              <a:spcBef>
                <a:spcPts val="0"/>
              </a:spcBef>
              <a:spcAft>
                <a:spcPts val="0"/>
              </a:spcAft>
              <a:buNone/>
            </a:pPr>
            <a:r>
              <a:rPr lang="en">
                <a:latin typeface="Franklin Gothic"/>
                <a:ea typeface="Franklin Gothic"/>
                <a:cs typeface="Franklin Gothic"/>
                <a:sym typeface="Franklin Gothic"/>
              </a:rPr>
              <a:t>Call Center Employee</a:t>
            </a:r>
            <a:endParaRPr>
              <a:latin typeface="Franklin Gothic"/>
              <a:ea typeface="Franklin Gothic"/>
              <a:cs typeface="Franklin Gothic"/>
              <a:sym typeface="Franklin Gothic"/>
            </a:endParaRPr>
          </a:p>
        </p:txBody>
      </p:sp>
      <p:cxnSp>
        <p:nvCxnSpPr>
          <p:cNvPr id="92" name="Google Shape;92;p16"/>
          <p:cNvCxnSpPr/>
          <p:nvPr/>
        </p:nvCxnSpPr>
        <p:spPr>
          <a:xfrm>
            <a:off x="1609275" y="1605030"/>
            <a:ext cx="2257500" cy="0"/>
          </a:xfrm>
          <a:prstGeom prst="straightConnector1">
            <a:avLst/>
          </a:prstGeom>
          <a:noFill/>
          <a:ln cap="flat" cmpd="sng" w="28575">
            <a:solidFill>
              <a:srgbClr val="F1C232"/>
            </a:solidFill>
            <a:prstDash val="solid"/>
            <a:round/>
            <a:headEnd len="med" w="med" type="none"/>
            <a:tailEnd len="med" w="med" type="none"/>
          </a:ln>
        </p:spPr>
      </p:cxnSp>
      <p:cxnSp>
        <p:nvCxnSpPr>
          <p:cNvPr id="93" name="Google Shape;93;p16"/>
          <p:cNvCxnSpPr/>
          <p:nvPr/>
        </p:nvCxnSpPr>
        <p:spPr>
          <a:xfrm>
            <a:off x="5291700" y="1605030"/>
            <a:ext cx="2257500" cy="0"/>
          </a:xfrm>
          <a:prstGeom prst="straightConnector1">
            <a:avLst/>
          </a:prstGeom>
          <a:noFill/>
          <a:ln cap="flat" cmpd="sng" w="28575">
            <a:solidFill>
              <a:srgbClr val="F1C23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17"/>
          <p:cNvPicPr preferRelativeResize="0"/>
          <p:nvPr/>
        </p:nvPicPr>
        <p:blipFill rotWithShape="1">
          <a:blip r:embed="rId3">
            <a:alphaModFix/>
          </a:blip>
          <a:srcRect b="4508" l="50044" r="5075" t="14689"/>
          <a:stretch/>
        </p:blipFill>
        <p:spPr>
          <a:xfrm>
            <a:off x="4025625" y="198387"/>
            <a:ext cx="4075176" cy="4746728"/>
          </a:xfrm>
          <a:prstGeom prst="rect">
            <a:avLst/>
          </a:prstGeom>
          <a:noFill/>
          <a:ln>
            <a:noFill/>
          </a:ln>
        </p:spPr>
      </p:pic>
      <p:sp>
        <p:nvSpPr>
          <p:cNvPr id="99" name="Google Shape;99;p17"/>
          <p:cNvSpPr/>
          <p:nvPr/>
        </p:nvSpPr>
        <p:spPr>
          <a:xfrm>
            <a:off x="1259350" y="598625"/>
            <a:ext cx="3101100" cy="77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Vehicular Analysis</a:t>
            </a:r>
            <a:endParaRPr>
              <a:latin typeface="Montserrat SemiBold"/>
              <a:ea typeface="Montserrat SemiBold"/>
              <a:cs typeface="Montserrat SemiBold"/>
              <a:sym typeface="Montserrat SemiBold"/>
            </a:endParaRPr>
          </a:p>
        </p:txBody>
      </p:sp>
      <p:cxnSp>
        <p:nvCxnSpPr>
          <p:cNvPr id="101" name="Google Shape;101;p17"/>
          <p:cNvCxnSpPr/>
          <p:nvPr/>
        </p:nvCxnSpPr>
        <p:spPr>
          <a:xfrm>
            <a:off x="423375" y="1548030"/>
            <a:ext cx="2257500" cy="0"/>
          </a:xfrm>
          <a:prstGeom prst="straightConnector1">
            <a:avLst/>
          </a:prstGeom>
          <a:noFill/>
          <a:ln cap="flat" cmpd="sng" w="28575">
            <a:solidFill>
              <a:srgbClr val="F1C232"/>
            </a:solidFill>
            <a:prstDash val="solid"/>
            <a:round/>
            <a:headEnd len="med" w="med" type="none"/>
            <a:tailEnd len="med" w="med" type="none"/>
          </a:ln>
        </p:spPr>
      </p:cxnSp>
      <p:sp>
        <p:nvSpPr>
          <p:cNvPr id="102" name="Google Shape;102;p17"/>
          <p:cNvSpPr txBox="1"/>
          <p:nvPr/>
        </p:nvSpPr>
        <p:spPr>
          <a:xfrm>
            <a:off x="423375" y="1107625"/>
            <a:ext cx="22575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ranklin Gothic"/>
                <a:ea typeface="Franklin Gothic"/>
                <a:cs typeface="Franklin Gothic"/>
                <a:sym typeface="Franklin Gothic"/>
              </a:rPr>
              <a:t>Emerging patterns</a:t>
            </a:r>
            <a:endParaRPr b="1" sz="1800">
              <a:latin typeface="Franklin Gothic"/>
              <a:ea typeface="Franklin Gothic"/>
              <a:cs typeface="Franklin Gothic"/>
              <a:sym typeface="Franklin Gothic"/>
            </a:endParaRPr>
          </a:p>
        </p:txBody>
      </p:sp>
      <p:sp>
        <p:nvSpPr>
          <p:cNvPr id="103" name="Google Shape;103;p17"/>
          <p:cNvSpPr txBox="1"/>
          <p:nvPr/>
        </p:nvSpPr>
        <p:spPr>
          <a:xfrm>
            <a:off x="423375" y="1640825"/>
            <a:ext cx="2873700" cy="3259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Franklin Gothic"/>
              <a:buChar char="-"/>
            </a:pPr>
            <a:r>
              <a:rPr lang="en">
                <a:solidFill>
                  <a:schemeClr val="dk1"/>
                </a:solidFill>
                <a:latin typeface="Franklin Gothic"/>
                <a:ea typeface="Franklin Gothic"/>
                <a:cs typeface="Franklin Gothic"/>
                <a:sym typeface="Franklin Gothic"/>
              </a:rPr>
              <a:t>Correlation between most expensive and quickest forms of travel.</a:t>
            </a:r>
            <a:endParaRPr>
              <a:solidFill>
                <a:schemeClr val="dk1"/>
              </a:solidFill>
              <a:latin typeface="Franklin Gothic"/>
              <a:ea typeface="Franklin Gothic"/>
              <a:cs typeface="Franklin Gothic"/>
              <a:sym typeface="Franklin Gothic"/>
            </a:endParaRPr>
          </a:p>
          <a:p>
            <a:pPr indent="0" lvl="0" marL="457200" rtl="0" algn="l">
              <a:lnSpc>
                <a:spcPct val="115000"/>
              </a:lnSpc>
              <a:spcBef>
                <a:spcPts val="0"/>
              </a:spcBef>
              <a:spcAft>
                <a:spcPts val="0"/>
              </a:spcAft>
              <a:buNone/>
            </a:pPr>
            <a:r>
              <a:t/>
            </a:r>
            <a:endParaRPr>
              <a:solidFill>
                <a:schemeClr val="dk1"/>
              </a:solidFill>
              <a:latin typeface="Franklin Gothic"/>
              <a:ea typeface="Franklin Gothic"/>
              <a:cs typeface="Franklin Gothic"/>
              <a:sym typeface="Franklin Gothic"/>
            </a:endParaRPr>
          </a:p>
          <a:p>
            <a:pPr indent="-317500" lvl="0" marL="457200" rtl="0" algn="l">
              <a:lnSpc>
                <a:spcPct val="115000"/>
              </a:lnSpc>
              <a:spcBef>
                <a:spcPts val="0"/>
              </a:spcBef>
              <a:spcAft>
                <a:spcPts val="0"/>
              </a:spcAft>
              <a:buClr>
                <a:schemeClr val="dk1"/>
              </a:buClr>
              <a:buSzPts val="1400"/>
              <a:buFont typeface="Franklin Gothic"/>
              <a:buChar char="-"/>
            </a:pPr>
            <a:r>
              <a:rPr lang="en">
                <a:solidFill>
                  <a:schemeClr val="dk1"/>
                </a:solidFill>
                <a:latin typeface="Franklin Gothic"/>
                <a:ea typeface="Franklin Gothic"/>
                <a:cs typeface="Franklin Gothic"/>
                <a:sym typeface="Franklin Gothic"/>
              </a:rPr>
              <a:t>Gap between comfortability of bottom-left quadrant and upper right quadrant is drastic. </a:t>
            </a:r>
            <a:endParaRPr>
              <a:solidFill>
                <a:schemeClr val="dk1"/>
              </a:solidFill>
              <a:latin typeface="Franklin Gothic"/>
              <a:ea typeface="Franklin Gothic"/>
              <a:cs typeface="Franklin Gothic"/>
              <a:sym typeface="Franklin Gothic"/>
            </a:endParaRPr>
          </a:p>
          <a:p>
            <a:pPr indent="0" lvl="0" marL="457200" rtl="0" algn="l">
              <a:lnSpc>
                <a:spcPct val="115000"/>
              </a:lnSpc>
              <a:spcBef>
                <a:spcPts val="0"/>
              </a:spcBef>
              <a:spcAft>
                <a:spcPts val="0"/>
              </a:spcAft>
              <a:buNone/>
            </a:pPr>
            <a:r>
              <a:t/>
            </a:r>
            <a:endParaRPr>
              <a:solidFill>
                <a:schemeClr val="dk1"/>
              </a:solidFill>
              <a:latin typeface="Franklin Gothic"/>
              <a:ea typeface="Franklin Gothic"/>
              <a:cs typeface="Franklin Gothic"/>
              <a:sym typeface="Franklin Gothic"/>
            </a:endParaRPr>
          </a:p>
          <a:p>
            <a:pPr indent="-317500" lvl="0" marL="457200" rtl="0" algn="l">
              <a:lnSpc>
                <a:spcPct val="115000"/>
              </a:lnSpc>
              <a:spcBef>
                <a:spcPts val="0"/>
              </a:spcBef>
              <a:spcAft>
                <a:spcPts val="0"/>
              </a:spcAft>
              <a:buClr>
                <a:schemeClr val="dk1"/>
              </a:buClr>
              <a:buSzPts val="1400"/>
              <a:buFont typeface="Franklin Gothic"/>
              <a:buChar char="-"/>
            </a:pPr>
            <a:r>
              <a:rPr lang="en">
                <a:solidFill>
                  <a:schemeClr val="dk1"/>
                </a:solidFill>
                <a:latin typeface="Franklin Gothic"/>
                <a:ea typeface="Franklin Gothic"/>
                <a:cs typeface="Franklin Gothic"/>
                <a:sym typeface="Franklin Gothic"/>
              </a:rPr>
              <a:t>Comfortability and context -- we don’t want to add stress to the lives of our users.</a:t>
            </a:r>
            <a:endParaRPr>
              <a:solidFill>
                <a:schemeClr val="dk1"/>
              </a:solidFill>
              <a:latin typeface="Franklin Gothic"/>
              <a:ea typeface="Franklin Gothic"/>
              <a:cs typeface="Franklin Gothic"/>
              <a:sym typeface="Franklin Gothic"/>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Use Cases</a:t>
            </a:r>
            <a:endParaRPr>
              <a:latin typeface="Montserrat SemiBold"/>
              <a:ea typeface="Montserrat SemiBold"/>
              <a:cs typeface="Montserrat SemiBold"/>
              <a:sym typeface="Montserrat SemiBold"/>
            </a:endParaRPr>
          </a:p>
        </p:txBody>
      </p:sp>
      <p:cxnSp>
        <p:nvCxnSpPr>
          <p:cNvPr id="109" name="Google Shape;109;p18"/>
          <p:cNvCxnSpPr/>
          <p:nvPr/>
        </p:nvCxnSpPr>
        <p:spPr>
          <a:xfrm>
            <a:off x="1166250" y="1963830"/>
            <a:ext cx="2257500" cy="0"/>
          </a:xfrm>
          <a:prstGeom prst="straightConnector1">
            <a:avLst/>
          </a:prstGeom>
          <a:noFill/>
          <a:ln cap="flat" cmpd="sng" w="28575">
            <a:solidFill>
              <a:srgbClr val="F1C232"/>
            </a:solidFill>
            <a:prstDash val="solid"/>
            <a:round/>
            <a:headEnd len="med" w="med" type="none"/>
            <a:tailEnd len="med" w="med" type="none"/>
          </a:ln>
        </p:spPr>
      </p:cxnSp>
      <p:sp>
        <p:nvSpPr>
          <p:cNvPr id="110" name="Google Shape;110;p18"/>
          <p:cNvSpPr txBox="1"/>
          <p:nvPr/>
        </p:nvSpPr>
        <p:spPr>
          <a:xfrm>
            <a:off x="1166250" y="1523430"/>
            <a:ext cx="17247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ranklin Gothic"/>
                <a:ea typeface="Franklin Gothic"/>
                <a:cs typeface="Franklin Gothic"/>
                <a:sym typeface="Franklin Gothic"/>
              </a:rPr>
              <a:t>Use Case #1 </a:t>
            </a:r>
            <a:endParaRPr b="1" sz="1800">
              <a:latin typeface="Franklin Gothic"/>
              <a:ea typeface="Franklin Gothic"/>
              <a:cs typeface="Franklin Gothic"/>
              <a:sym typeface="Franklin Gothic"/>
            </a:endParaRPr>
          </a:p>
        </p:txBody>
      </p:sp>
      <p:sp>
        <p:nvSpPr>
          <p:cNvPr id="111" name="Google Shape;111;p18"/>
          <p:cNvSpPr txBox="1"/>
          <p:nvPr/>
        </p:nvSpPr>
        <p:spPr>
          <a:xfrm>
            <a:off x="1166250" y="2056630"/>
            <a:ext cx="25998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Franklin Gothic"/>
                <a:ea typeface="Franklin Gothic"/>
                <a:cs typeface="Franklin Gothic"/>
                <a:sym typeface="Franklin Gothic"/>
              </a:rPr>
              <a:t>Submitting a Report</a:t>
            </a:r>
            <a:endParaRPr>
              <a:solidFill>
                <a:schemeClr val="dk1"/>
              </a:solidFill>
              <a:latin typeface="Franklin Gothic"/>
              <a:ea typeface="Franklin Gothic"/>
              <a:cs typeface="Franklin Gothic"/>
              <a:sym typeface="Franklin Gothic"/>
            </a:endParaRPr>
          </a:p>
          <a:p>
            <a:pPr indent="0" lvl="0" marL="0" rtl="0" algn="l">
              <a:spcBef>
                <a:spcPts val="0"/>
              </a:spcBef>
              <a:spcAft>
                <a:spcPts val="0"/>
              </a:spcAft>
              <a:buNone/>
            </a:pPr>
            <a:r>
              <a:t/>
            </a:r>
            <a:endParaRPr/>
          </a:p>
        </p:txBody>
      </p:sp>
      <p:cxnSp>
        <p:nvCxnSpPr>
          <p:cNvPr id="112" name="Google Shape;112;p18"/>
          <p:cNvCxnSpPr/>
          <p:nvPr/>
        </p:nvCxnSpPr>
        <p:spPr>
          <a:xfrm>
            <a:off x="4692175" y="1963817"/>
            <a:ext cx="2257500" cy="0"/>
          </a:xfrm>
          <a:prstGeom prst="straightConnector1">
            <a:avLst/>
          </a:prstGeom>
          <a:noFill/>
          <a:ln cap="flat" cmpd="sng" w="28575">
            <a:solidFill>
              <a:srgbClr val="F1C232"/>
            </a:solidFill>
            <a:prstDash val="solid"/>
            <a:round/>
            <a:headEnd len="med" w="med" type="none"/>
            <a:tailEnd len="med" w="med" type="none"/>
          </a:ln>
        </p:spPr>
      </p:cxnSp>
      <p:sp>
        <p:nvSpPr>
          <p:cNvPr id="113" name="Google Shape;113;p18"/>
          <p:cNvSpPr txBox="1"/>
          <p:nvPr/>
        </p:nvSpPr>
        <p:spPr>
          <a:xfrm>
            <a:off x="4692175" y="1523417"/>
            <a:ext cx="17247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ranklin Gothic"/>
                <a:ea typeface="Franklin Gothic"/>
                <a:cs typeface="Franklin Gothic"/>
                <a:sym typeface="Franklin Gothic"/>
              </a:rPr>
              <a:t>Use Case #2 </a:t>
            </a:r>
            <a:endParaRPr b="1" sz="1800">
              <a:latin typeface="Franklin Gothic"/>
              <a:ea typeface="Franklin Gothic"/>
              <a:cs typeface="Franklin Gothic"/>
              <a:sym typeface="Franklin Gothic"/>
            </a:endParaRPr>
          </a:p>
        </p:txBody>
      </p:sp>
      <p:sp>
        <p:nvSpPr>
          <p:cNvPr id="114" name="Google Shape;114;p18"/>
          <p:cNvSpPr txBox="1"/>
          <p:nvPr/>
        </p:nvSpPr>
        <p:spPr>
          <a:xfrm>
            <a:off x="4692175" y="2056617"/>
            <a:ext cx="29802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Franklin Gothic"/>
                <a:ea typeface="Franklin Gothic"/>
                <a:cs typeface="Franklin Gothic"/>
                <a:sym typeface="Franklin Gothic"/>
              </a:rPr>
              <a:t>Receiving a notification/message</a:t>
            </a:r>
            <a:endParaRPr>
              <a:solidFill>
                <a:schemeClr val="dk1"/>
              </a:solidFill>
              <a:latin typeface="Franklin Gothic"/>
              <a:ea typeface="Franklin Gothic"/>
              <a:cs typeface="Franklin Gothic"/>
              <a:sym typeface="Franklin Gothic"/>
            </a:endParaRPr>
          </a:p>
          <a:p>
            <a:pPr indent="0" lvl="0" marL="0" rtl="0" algn="l">
              <a:spcBef>
                <a:spcPts val="0"/>
              </a:spcBef>
              <a:spcAft>
                <a:spcPts val="0"/>
              </a:spcAft>
              <a:buNone/>
            </a:pPr>
            <a:r>
              <a:t/>
            </a:r>
            <a:endParaRPr/>
          </a:p>
        </p:txBody>
      </p:sp>
      <p:cxnSp>
        <p:nvCxnSpPr>
          <p:cNvPr id="115" name="Google Shape;115;p18"/>
          <p:cNvCxnSpPr/>
          <p:nvPr/>
        </p:nvCxnSpPr>
        <p:spPr>
          <a:xfrm>
            <a:off x="1166250" y="3389327"/>
            <a:ext cx="2257500" cy="0"/>
          </a:xfrm>
          <a:prstGeom prst="straightConnector1">
            <a:avLst/>
          </a:prstGeom>
          <a:noFill/>
          <a:ln cap="flat" cmpd="sng" w="28575">
            <a:solidFill>
              <a:srgbClr val="F1C232"/>
            </a:solidFill>
            <a:prstDash val="solid"/>
            <a:round/>
            <a:headEnd len="med" w="med" type="none"/>
            <a:tailEnd len="med" w="med" type="none"/>
          </a:ln>
        </p:spPr>
      </p:cxnSp>
      <p:sp>
        <p:nvSpPr>
          <p:cNvPr id="116" name="Google Shape;116;p18"/>
          <p:cNvSpPr txBox="1"/>
          <p:nvPr/>
        </p:nvSpPr>
        <p:spPr>
          <a:xfrm>
            <a:off x="1166250" y="2948927"/>
            <a:ext cx="17247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ranklin Gothic"/>
                <a:ea typeface="Franklin Gothic"/>
                <a:cs typeface="Franklin Gothic"/>
                <a:sym typeface="Franklin Gothic"/>
              </a:rPr>
              <a:t>Use Case #3 </a:t>
            </a:r>
            <a:endParaRPr b="1" sz="1800">
              <a:latin typeface="Franklin Gothic"/>
              <a:ea typeface="Franklin Gothic"/>
              <a:cs typeface="Franklin Gothic"/>
              <a:sym typeface="Franklin Gothic"/>
            </a:endParaRPr>
          </a:p>
        </p:txBody>
      </p:sp>
      <p:sp>
        <p:nvSpPr>
          <p:cNvPr id="117" name="Google Shape;117;p18"/>
          <p:cNvSpPr txBox="1"/>
          <p:nvPr/>
        </p:nvSpPr>
        <p:spPr>
          <a:xfrm>
            <a:off x="1166250" y="3478252"/>
            <a:ext cx="29802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Franklin Gothic"/>
                <a:ea typeface="Franklin Gothic"/>
                <a:cs typeface="Franklin Gothic"/>
                <a:sym typeface="Franklin Gothic"/>
              </a:rPr>
              <a:t>Recalling past frustrations</a:t>
            </a:r>
            <a:endParaRPr/>
          </a:p>
        </p:txBody>
      </p:sp>
      <p:cxnSp>
        <p:nvCxnSpPr>
          <p:cNvPr id="118" name="Google Shape;118;p18"/>
          <p:cNvCxnSpPr/>
          <p:nvPr/>
        </p:nvCxnSpPr>
        <p:spPr>
          <a:xfrm>
            <a:off x="4692175" y="3389340"/>
            <a:ext cx="2257500" cy="0"/>
          </a:xfrm>
          <a:prstGeom prst="straightConnector1">
            <a:avLst/>
          </a:prstGeom>
          <a:noFill/>
          <a:ln cap="flat" cmpd="sng" w="28575">
            <a:solidFill>
              <a:srgbClr val="F1C232"/>
            </a:solidFill>
            <a:prstDash val="solid"/>
            <a:round/>
            <a:headEnd len="med" w="med" type="none"/>
            <a:tailEnd len="med" w="med" type="none"/>
          </a:ln>
        </p:spPr>
      </p:cxnSp>
      <p:sp>
        <p:nvSpPr>
          <p:cNvPr id="119" name="Google Shape;119;p18"/>
          <p:cNvSpPr txBox="1"/>
          <p:nvPr/>
        </p:nvSpPr>
        <p:spPr>
          <a:xfrm>
            <a:off x="4692175" y="2948940"/>
            <a:ext cx="17247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ranklin Gothic"/>
                <a:ea typeface="Franklin Gothic"/>
                <a:cs typeface="Franklin Gothic"/>
                <a:sym typeface="Franklin Gothic"/>
              </a:rPr>
              <a:t>Use Case #4 </a:t>
            </a:r>
            <a:endParaRPr b="1" sz="1800">
              <a:latin typeface="Franklin Gothic"/>
              <a:ea typeface="Franklin Gothic"/>
              <a:cs typeface="Franklin Gothic"/>
              <a:sym typeface="Franklin Gothic"/>
            </a:endParaRPr>
          </a:p>
        </p:txBody>
      </p:sp>
      <p:sp>
        <p:nvSpPr>
          <p:cNvPr id="120" name="Google Shape;120;p18"/>
          <p:cNvSpPr txBox="1"/>
          <p:nvPr/>
        </p:nvSpPr>
        <p:spPr>
          <a:xfrm>
            <a:off x="4692175" y="3478265"/>
            <a:ext cx="36396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Franklin Gothic"/>
                <a:ea typeface="Franklin Gothic"/>
                <a:cs typeface="Franklin Gothic"/>
                <a:sym typeface="Franklin Gothic"/>
              </a:rPr>
              <a:t>Researcher sending messages/comments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Paper Prototyping</a:t>
            </a:r>
            <a:endParaRPr>
              <a:latin typeface="Montserrat SemiBold"/>
              <a:ea typeface="Montserrat SemiBold"/>
              <a:cs typeface="Montserrat SemiBold"/>
              <a:sym typeface="Montserrat SemiBold"/>
            </a:endParaRPr>
          </a:p>
        </p:txBody>
      </p:sp>
      <p:pic>
        <p:nvPicPr>
          <p:cNvPr id="126" name="Google Shape;126;p19"/>
          <p:cNvPicPr preferRelativeResize="0"/>
          <p:nvPr/>
        </p:nvPicPr>
        <p:blipFill>
          <a:blip r:embed="rId3">
            <a:alphaModFix/>
          </a:blip>
          <a:stretch>
            <a:fillRect/>
          </a:stretch>
        </p:blipFill>
        <p:spPr>
          <a:xfrm>
            <a:off x="427075" y="1634125"/>
            <a:ext cx="2331400" cy="3176648"/>
          </a:xfrm>
          <a:prstGeom prst="rect">
            <a:avLst/>
          </a:prstGeom>
          <a:noFill/>
          <a:ln>
            <a:noFill/>
          </a:ln>
        </p:spPr>
      </p:pic>
      <p:pic>
        <p:nvPicPr>
          <p:cNvPr id="127" name="Google Shape;127;p19"/>
          <p:cNvPicPr preferRelativeResize="0"/>
          <p:nvPr/>
        </p:nvPicPr>
        <p:blipFill rotWithShape="1">
          <a:blip r:embed="rId4">
            <a:alphaModFix/>
          </a:blip>
          <a:srcRect b="10763" l="12608" r="17539" t="12075"/>
          <a:stretch/>
        </p:blipFill>
        <p:spPr>
          <a:xfrm>
            <a:off x="6123500" y="1345087"/>
            <a:ext cx="2413027" cy="3754724"/>
          </a:xfrm>
          <a:prstGeom prst="rect">
            <a:avLst/>
          </a:prstGeom>
          <a:noFill/>
          <a:ln>
            <a:noFill/>
          </a:ln>
        </p:spPr>
      </p:pic>
      <p:pic>
        <p:nvPicPr>
          <p:cNvPr id="128" name="Google Shape;128;p19"/>
          <p:cNvPicPr preferRelativeResize="0"/>
          <p:nvPr/>
        </p:nvPicPr>
        <p:blipFill rotWithShape="1">
          <a:blip r:embed="rId5">
            <a:alphaModFix/>
          </a:blip>
          <a:srcRect b="0" l="20277" r="22777" t="0"/>
          <a:stretch/>
        </p:blipFill>
        <p:spPr>
          <a:xfrm>
            <a:off x="3365487" y="1634125"/>
            <a:ext cx="2413027" cy="31766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403025" y="30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User Flow Map</a:t>
            </a:r>
            <a:endParaRPr>
              <a:latin typeface="Montserrat SemiBold"/>
              <a:ea typeface="Montserrat SemiBold"/>
              <a:cs typeface="Montserrat SemiBold"/>
              <a:sym typeface="Montserrat SemiBold"/>
            </a:endParaRPr>
          </a:p>
        </p:txBody>
      </p:sp>
      <p:pic>
        <p:nvPicPr>
          <p:cNvPr id="134" name="Google Shape;134;p20"/>
          <p:cNvPicPr preferRelativeResize="0"/>
          <p:nvPr/>
        </p:nvPicPr>
        <p:blipFill>
          <a:blip r:embed="rId3">
            <a:alphaModFix/>
          </a:blip>
          <a:stretch>
            <a:fillRect/>
          </a:stretch>
        </p:blipFill>
        <p:spPr>
          <a:xfrm>
            <a:off x="203550" y="2236915"/>
            <a:ext cx="1625450" cy="1212896"/>
          </a:xfrm>
          <a:prstGeom prst="rect">
            <a:avLst/>
          </a:prstGeom>
          <a:noFill/>
          <a:ln>
            <a:noFill/>
          </a:ln>
        </p:spPr>
      </p:pic>
      <p:pic>
        <p:nvPicPr>
          <p:cNvPr id="135" name="Google Shape;135;p20"/>
          <p:cNvPicPr preferRelativeResize="0"/>
          <p:nvPr/>
        </p:nvPicPr>
        <p:blipFill>
          <a:blip r:embed="rId4">
            <a:alphaModFix/>
          </a:blip>
          <a:stretch>
            <a:fillRect/>
          </a:stretch>
        </p:blipFill>
        <p:spPr>
          <a:xfrm>
            <a:off x="1828993" y="1686753"/>
            <a:ext cx="2038168" cy="2703779"/>
          </a:xfrm>
          <a:prstGeom prst="rect">
            <a:avLst/>
          </a:prstGeom>
          <a:noFill/>
          <a:ln>
            <a:noFill/>
          </a:ln>
        </p:spPr>
      </p:pic>
      <p:pic>
        <p:nvPicPr>
          <p:cNvPr id="136" name="Google Shape;136;p20"/>
          <p:cNvPicPr preferRelativeResize="0"/>
          <p:nvPr/>
        </p:nvPicPr>
        <p:blipFill>
          <a:blip r:embed="rId5">
            <a:alphaModFix/>
          </a:blip>
          <a:stretch>
            <a:fillRect/>
          </a:stretch>
        </p:blipFill>
        <p:spPr>
          <a:xfrm>
            <a:off x="3713051" y="1368431"/>
            <a:ext cx="1879900" cy="2448109"/>
          </a:xfrm>
          <a:prstGeom prst="rect">
            <a:avLst/>
          </a:prstGeom>
          <a:noFill/>
          <a:ln>
            <a:noFill/>
          </a:ln>
        </p:spPr>
      </p:pic>
      <p:pic>
        <p:nvPicPr>
          <p:cNvPr id="137" name="Google Shape;137;p20"/>
          <p:cNvPicPr preferRelativeResize="0"/>
          <p:nvPr/>
        </p:nvPicPr>
        <p:blipFill>
          <a:blip r:embed="rId6">
            <a:alphaModFix/>
          </a:blip>
          <a:stretch>
            <a:fillRect/>
          </a:stretch>
        </p:blipFill>
        <p:spPr>
          <a:xfrm>
            <a:off x="6861442" y="1154575"/>
            <a:ext cx="2062179" cy="2749582"/>
          </a:xfrm>
          <a:prstGeom prst="rect">
            <a:avLst/>
          </a:prstGeom>
          <a:noFill/>
          <a:ln>
            <a:noFill/>
          </a:ln>
        </p:spPr>
      </p:pic>
      <p:pic>
        <p:nvPicPr>
          <p:cNvPr id="138" name="Google Shape;138;p20"/>
          <p:cNvPicPr preferRelativeResize="0"/>
          <p:nvPr/>
        </p:nvPicPr>
        <p:blipFill>
          <a:blip r:embed="rId7">
            <a:alphaModFix/>
          </a:blip>
          <a:stretch>
            <a:fillRect/>
          </a:stretch>
        </p:blipFill>
        <p:spPr>
          <a:xfrm>
            <a:off x="5250737" y="1497881"/>
            <a:ext cx="1813531" cy="23616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410975" y="-294200"/>
            <a:ext cx="8403724" cy="5437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